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64" r:id="rId3"/>
    <p:sldId id="257" r:id="rId4"/>
    <p:sldId id="267" r:id="rId5"/>
    <p:sldId id="268" r:id="rId6"/>
    <p:sldId id="269" r:id="rId7"/>
    <p:sldId id="270" r:id="rId8"/>
    <p:sldId id="271" r:id="rId9"/>
    <p:sldId id="273" r:id="rId10"/>
    <p:sldId id="265" r:id="rId11"/>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8B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6" d="100"/>
          <a:sy n="116" d="100"/>
        </p:scale>
        <p:origin x="39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CO"/>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CO"/>
          </a:p>
        </p:txBody>
      </p:sp>
      <p:sp>
        <p:nvSpPr>
          <p:cNvPr id="4" name="Marcador de fecha 3"/>
          <p:cNvSpPr>
            <a:spLocks noGrp="1"/>
          </p:cNvSpPr>
          <p:nvPr>
            <p:ph type="dt" sz="half" idx="10"/>
          </p:nvPr>
        </p:nvSpPr>
        <p:spPr/>
        <p:txBody>
          <a:bodyPr/>
          <a:lstStyle/>
          <a:p>
            <a:fld id="{C7BF140D-915A-433E-B263-D583E58BDA45}" type="datetimeFigureOut">
              <a:rPr lang="es-CO" smtClean="0"/>
              <a:t>26/08/2016</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49652909-B6B6-42B7-8A3C-141EB27978F1}" type="slidenum">
              <a:rPr lang="es-CO" smtClean="0"/>
              <a:t>‹Nº›</a:t>
            </a:fld>
            <a:endParaRPr lang="es-CO"/>
          </a:p>
        </p:txBody>
      </p:sp>
    </p:spTree>
    <p:extLst>
      <p:ext uri="{BB962C8B-B14F-4D97-AF65-F5344CB8AC3E}">
        <p14:creationId xmlns:p14="http://schemas.microsoft.com/office/powerpoint/2010/main" val="22282380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p>
            <a:fld id="{C7BF140D-915A-433E-B263-D583E58BDA45}" type="datetimeFigureOut">
              <a:rPr lang="es-CO" smtClean="0"/>
              <a:t>26/08/2016</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49652909-B6B6-42B7-8A3C-141EB27978F1}" type="slidenum">
              <a:rPr lang="es-CO" smtClean="0"/>
              <a:t>‹Nº›</a:t>
            </a:fld>
            <a:endParaRPr lang="es-CO"/>
          </a:p>
        </p:txBody>
      </p:sp>
    </p:spTree>
    <p:extLst>
      <p:ext uri="{BB962C8B-B14F-4D97-AF65-F5344CB8AC3E}">
        <p14:creationId xmlns:p14="http://schemas.microsoft.com/office/powerpoint/2010/main" val="1639581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CO"/>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p>
            <a:fld id="{C7BF140D-915A-433E-B263-D583E58BDA45}" type="datetimeFigureOut">
              <a:rPr lang="es-CO" smtClean="0"/>
              <a:t>26/08/2016</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49652909-B6B6-42B7-8A3C-141EB27978F1}" type="slidenum">
              <a:rPr lang="es-CO" smtClean="0"/>
              <a:t>‹Nº›</a:t>
            </a:fld>
            <a:endParaRPr lang="es-CO"/>
          </a:p>
        </p:txBody>
      </p:sp>
    </p:spTree>
    <p:extLst>
      <p:ext uri="{BB962C8B-B14F-4D97-AF65-F5344CB8AC3E}">
        <p14:creationId xmlns:p14="http://schemas.microsoft.com/office/powerpoint/2010/main" val="2197086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p>
            <a:fld id="{C7BF140D-915A-433E-B263-D583E58BDA45}" type="datetimeFigureOut">
              <a:rPr lang="es-CO" smtClean="0"/>
              <a:t>26/08/2016</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49652909-B6B6-42B7-8A3C-141EB27978F1}" type="slidenum">
              <a:rPr lang="es-CO" smtClean="0"/>
              <a:t>‹Nº›</a:t>
            </a:fld>
            <a:endParaRPr lang="es-CO"/>
          </a:p>
        </p:txBody>
      </p:sp>
    </p:spTree>
    <p:extLst>
      <p:ext uri="{BB962C8B-B14F-4D97-AF65-F5344CB8AC3E}">
        <p14:creationId xmlns:p14="http://schemas.microsoft.com/office/powerpoint/2010/main" val="88544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C7BF140D-915A-433E-B263-D583E58BDA45}" type="datetimeFigureOut">
              <a:rPr lang="es-CO" smtClean="0"/>
              <a:t>26/08/2016</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49652909-B6B6-42B7-8A3C-141EB27978F1}" type="slidenum">
              <a:rPr lang="es-CO" smtClean="0"/>
              <a:t>‹Nº›</a:t>
            </a:fld>
            <a:endParaRPr lang="es-CO"/>
          </a:p>
        </p:txBody>
      </p:sp>
    </p:spTree>
    <p:extLst>
      <p:ext uri="{BB962C8B-B14F-4D97-AF65-F5344CB8AC3E}">
        <p14:creationId xmlns:p14="http://schemas.microsoft.com/office/powerpoint/2010/main" val="3028589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Marcador de fecha 4"/>
          <p:cNvSpPr>
            <a:spLocks noGrp="1"/>
          </p:cNvSpPr>
          <p:nvPr>
            <p:ph type="dt" sz="half" idx="10"/>
          </p:nvPr>
        </p:nvSpPr>
        <p:spPr/>
        <p:txBody>
          <a:bodyPr/>
          <a:lstStyle/>
          <a:p>
            <a:fld id="{C7BF140D-915A-433E-B263-D583E58BDA45}" type="datetimeFigureOut">
              <a:rPr lang="es-CO" smtClean="0"/>
              <a:t>26/08/2016</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49652909-B6B6-42B7-8A3C-141EB27978F1}" type="slidenum">
              <a:rPr lang="es-CO" smtClean="0"/>
              <a:t>‹Nº›</a:t>
            </a:fld>
            <a:endParaRPr lang="es-CO"/>
          </a:p>
        </p:txBody>
      </p:sp>
    </p:spTree>
    <p:extLst>
      <p:ext uri="{BB962C8B-B14F-4D97-AF65-F5344CB8AC3E}">
        <p14:creationId xmlns:p14="http://schemas.microsoft.com/office/powerpoint/2010/main" val="2567788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Marcador de fecha 6"/>
          <p:cNvSpPr>
            <a:spLocks noGrp="1"/>
          </p:cNvSpPr>
          <p:nvPr>
            <p:ph type="dt" sz="half" idx="10"/>
          </p:nvPr>
        </p:nvSpPr>
        <p:spPr/>
        <p:txBody>
          <a:bodyPr/>
          <a:lstStyle/>
          <a:p>
            <a:fld id="{C7BF140D-915A-433E-B263-D583E58BDA45}" type="datetimeFigureOut">
              <a:rPr lang="es-CO" smtClean="0"/>
              <a:t>26/08/2016</a:t>
            </a:fld>
            <a:endParaRPr lang="es-CO"/>
          </a:p>
        </p:txBody>
      </p:sp>
      <p:sp>
        <p:nvSpPr>
          <p:cNvPr id="8" name="Marcador de pie de página 7"/>
          <p:cNvSpPr>
            <a:spLocks noGrp="1"/>
          </p:cNvSpPr>
          <p:nvPr>
            <p:ph type="ftr" sz="quarter" idx="11"/>
          </p:nvPr>
        </p:nvSpPr>
        <p:spPr/>
        <p:txBody>
          <a:bodyPr/>
          <a:lstStyle/>
          <a:p>
            <a:endParaRPr lang="es-CO"/>
          </a:p>
        </p:txBody>
      </p:sp>
      <p:sp>
        <p:nvSpPr>
          <p:cNvPr id="9" name="Marcador de número de diapositiva 8"/>
          <p:cNvSpPr>
            <a:spLocks noGrp="1"/>
          </p:cNvSpPr>
          <p:nvPr>
            <p:ph type="sldNum" sz="quarter" idx="12"/>
          </p:nvPr>
        </p:nvSpPr>
        <p:spPr/>
        <p:txBody>
          <a:bodyPr/>
          <a:lstStyle/>
          <a:p>
            <a:fld id="{49652909-B6B6-42B7-8A3C-141EB27978F1}" type="slidenum">
              <a:rPr lang="es-CO" smtClean="0"/>
              <a:t>‹Nº›</a:t>
            </a:fld>
            <a:endParaRPr lang="es-CO"/>
          </a:p>
        </p:txBody>
      </p:sp>
    </p:spTree>
    <p:extLst>
      <p:ext uri="{BB962C8B-B14F-4D97-AF65-F5344CB8AC3E}">
        <p14:creationId xmlns:p14="http://schemas.microsoft.com/office/powerpoint/2010/main" val="258379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fecha 2"/>
          <p:cNvSpPr>
            <a:spLocks noGrp="1"/>
          </p:cNvSpPr>
          <p:nvPr>
            <p:ph type="dt" sz="half" idx="10"/>
          </p:nvPr>
        </p:nvSpPr>
        <p:spPr/>
        <p:txBody>
          <a:bodyPr/>
          <a:lstStyle/>
          <a:p>
            <a:fld id="{C7BF140D-915A-433E-B263-D583E58BDA45}" type="datetimeFigureOut">
              <a:rPr lang="es-CO" smtClean="0"/>
              <a:t>26/08/2016</a:t>
            </a:fld>
            <a:endParaRPr lang="es-CO"/>
          </a:p>
        </p:txBody>
      </p:sp>
      <p:sp>
        <p:nvSpPr>
          <p:cNvPr id="4" name="Marcador de pie de página 3"/>
          <p:cNvSpPr>
            <a:spLocks noGrp="1"/>
          </p:cNvSpPr>
          <p:nvPr>
            <p:ph type="ftr" sz="quarter" idx="11"/>
          </p:nvPr>
        </p:nvSpPr>
        <p:spPr/>
        <p:txBody>
          <a:bodyPr/>
          <a:lstStyle/>
          <a:p>
            <a:endParaRPr lang="es-CO"/>
          </a:p>
        </p:txBody>
      </p:sp>
      <p:sp>
        <p:nvSpPr>
          <p:cNvPr id="5" name="Marcador de número de diapositiva 4"/>
          <p:cNvSpPr>
            <a:spLocks noGrp="1"/>
          </p:cNvSpPr>
          <p:nvPr>
            <p:ph type="sldNum" sz="quarter" idx="12"/>
          </p:nvPr>
        </p:nvSpPr>
        <p:spPr/>
        <p:txBody>
          <a:bodyPr/>
          <a:lstStyle/>
          <a:p>
            <a:fld id="{49652909-B6B6-42B7-8A3C-141EB27978F1}" type="slidenum">
              <a:rPr lang="es-CO" smtClean="0"/>
              <a:t>‹Nº›</a:t>
            </a:fld>
            <a:endParaRPr lang="es-CO"/>
          </a:p>
        </p:txBody>
      </p:sp>
    </p:spTree>
    <p:extLst>
      <p:ext uri="{BB962C8B-B14F-4D97-AF65-F5344CB8AC3E}">
        <p14:creationId xmlns:p14="http://schemas.microsoft.com/office/powerpoint/2010/main" val="4732696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C7BF140D-915A-433E-B263-D583E58BDA45}" type="datetimeFigureOut">
              <a:rPr lang="es-CO" smtClean="0"/>
              <a:t>26/08/2016</a:t>
            </a:fld>
            <a:endParaRPr lang="es-CO"/>
          </a:p>
        </p:txBody>
      </p:sp>
      <p:sp>
        <p:nvSpPr>
          <p:cNvPr id="3" name="Marcador de pie de página 2"/>
          <p:cNvSpPr>
            <a:spLocks noGrp="1"/>
          </p:cNvSpPr>
          <p:nvPr>
            <p:ph type="ftr" sz="quarter" idx="11"/>
          </p:nvPr>
        </p:nvSpPr>
        <p:spPr/>
        <p:txBody>
          <a:bodyPr/>
          <a:lstStyle/>
          <a:p>
            <a:endParaRPr lang="es-CO"/>
          </a:p>
        </p:txBody>
      </p:sp>
      <p:sp>
        <p:nvSpPr>
          <p:cNvPr id="4" name="Marcador de número de diapositiva 3"/>
          <p:cNvSpPr>
            <a:spLocks noGrp="1"/>
          </p:cNvSpPr>
          <p:nvPr>
            <p:ph type="sldNum" sz="quarter" idx="12"/>
          </p:nvPr>
        </p:nvSpPr>
        <p:spPr/>
        <p:txBody>
          <a:bodyPr/>
          <a:lstStyle/>
          <a:p>
            <a:fld id="{49652909-B6B6-42B7-8A3C-141EB27978F1}" type="slidenum">
              <a:rPr lang="es-CO" smtClean="0"/>
              <a:t>‹Nº›</a:t>
            </a:fld>
            <a:endParaRPr lang="es-CO"/>
          </a:p>
        </p:txBody>
      </p:sp>
    </p:spTree>
    <p:extLst>
      <p:ext uri="{BB962C8B-B14F-4D97-AF65-F5344CB8AC3E}">
        <p14:creationId xmlns:p14="http://schemas.microsoft.com/office/powerpoint/2010/main" val="41913972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CO"/>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C7BF140D-915A-433E-B263-D583E58BDA45}" type="datetimeFigureOut">
              <a:rPr lang="es-CO" smtClean="0"/>
              <a:t>26/08/2016</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49652909-B6B6-42B7-8A3C-141EB27978F1}" type="slidenum">
              <a:rPr lang="es-CO" smtClean="0"/>
              <a:t>‹Nº›</a:t>
            </a:fld>
            <a:endParaRPr lang="es-CO"/>
          </a:p>
        </p:txBody>
      </p:sp>
    </p:spTree>
    <p:extLst>
      <p:ext uri="{BB962C8B-B14F-4D97-AF65-F5344CB8AC3E}">
        <p14:creationId xmlns:p14="http://schemas.microsoft.com/office/powerpoint/2010/main" val="10653716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CO"/>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C7BF140D-915A-433E-B263-D583E58BDA45}" type="datetimeFigureOut">
              <a:rPr lang="es-CO" smtClean="0"/>
              <a:t>26/08/2016</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49652909-B6B6-42B7-8A3C-141EB27978F1}" type="slidenum">
              <a:rPr lang="es-CO" smtClean="0"/>
              <a:t>‹Nº›</a:t>
            </a:fld>
            <a:endParaRPr lang="es-CO"/>
          </a:p>
        </p:txBody>
      </p:sp>
    </p:spTree>
    <p:extLst>
      <p:ext uri="{BB962C8B-B14F-4D97-AF65-F5344CB8AC3E}">
        <p14:creationId xmlns:p14="http://schemas.microsoft.com/office/powerpoint/2010/main" val="32148094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BF140D-915A-433E-B263-D583E58BDA45}" type="datetimeFigureOut">
              <a:rPr lang="es-CO" smtClean="0"/>
              <a:t>26/08/2016</a:t>
            </a:fld>
            <a:endParaRPr lang="es-CO"/>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652909-B6B6-42B7-8A3C-141EB27978F1}" type="slidenum">
              <a:rPr lang="es-CO" smtClean="0"/>
              <a:t>‹Nº›</a:t>
            </a:fld>
            <a:endParaRPr lang="es-CO"/>
          </a:p>
        </p:txBody>
      </p:sp>
    </p:spTree>
    <p:extLst>
      <p:ext uri="{BB962C8B-B14F-4D97-AF65-F5344CB8AC3E}">
        <p14:creationId xmlns:p14="http://schemas.microsoft.com/office/powerpoint/2010/main" val="31918511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jpg"/></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xml"/><Relationship Id="rId1" Type="http://schemas.openxmlformats.org/officeDocument/2006/relationships/themeOverride" Target="../theme/themeOverride1.xml"/><Relationship Id="rId5" Type="http://schemas.openxmlformats.org/officeDocument/2006/relationships/image" Target="../media/image4.jp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image" Target="../media/image4.jp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image" Target="../media/image4.jp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image" Target="../media/image4.jp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image" Target="../media/image4.jp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image" Target="../media/image4.jp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image" Target="../media/image4.jp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B8B4"/>
        </a:solidFill>
        <a:effectLst/>
      </p:bgPr>
    </p:bg>
    <p:spTree>
      <p:nvGrpSpPr>
        <p:cNvPr id="1" name=""/>
        <p:cNvGrpSpPr/>
        <p:nvPr/>
      </p:nvGrpSpPr>
      <p:grpSpPr>
        <a:xfrm>
          <a:off x="0" y="0"/>
          <a:ext cx="0" cy="0"/>
          <a:chOff x="0" y="0"/>
          <a:chExt cx="0" cy="0"/>
        </a:xfrm>
      </p:grpSpPr>
      <p:sp>
        <p:nvSpPr>
          <p:cNvPr id="7" name="Rectángulo 6"/>
          <p:cNvSpPr/>
          <p:nvPr/>
        </p:nvSpPr>
        <p:spPr>
          <a:xfrm>
            <a:off x="2976887" y="5057083"/>
            <a:ext cx="7266092" cy="2800767"/>
          </a:xfrm>
          <a:prstGeom prst="rect">
            <a:avLst/>
          </a:prstGeom>
          <a:noFill/>
        </p:spPr>
        <p:txBody>
          <a:bodyPr wrap="none" lIns="91440" tIns="45720" rIns="91440" bIns="45720">
            <a:spAutoFit/>
          </a:bodyPr>
          <a:lstStyle/>
          <a:p>
            <a:pPr algn="ctr"/>
            <a:r>
              <a:rPr lang="es-ES" sz="4400" b="1" cap="none" spc="0" dirty="0" smtClean="0">
                <a:ln w="10160">
                  <a:solidFill>
                    <a:schemeClr val="bg1">
                      <a:lumMod val="75000"/>
                    </a:schemeClr>
                  </a:solidFill>
                  <a:prstDash val="solid"/>
                </a:ln>
                <a:solidFill>
                  <a:srgbClr val="FFFFFF"/>
                </a:solidFill>
                <a:effectLst>
                  <a:outerShdw blurRad="38100" dist="22860" dir="5400000" algn="tl" rotWithShape="0">
                    <a:srgbClr val="000000">
                      <a:alpha val="30000"/>
                    </a:srgbClr>
                  </a:outerShdw>
                </a:effectLst>
              </a:rPr>
              <a:t>INFORME DE GESTION</a:t>
            </a:r>
          </a:p>
          <a:p>
            <a:pPr algn="ctr"/>
            <a:r>
              <a:rPr lang="es-ES" sz="4400" b="1" dirty="0" smtClean="0">
                <a:ln w="10160">
                  <a:solidFill>
                    <a:schemeClr val="bg1">
                      <a:lumMod val="75000"/>
                    </a:schemeClr>
                  </a:solidFill>
                  <a:prstDash val="solid"/>
                </a:ln>
                <a:solidFill>
                  <a:srgbClr val="FFFFFF"/>
                </a:solidFill>
                <a:effectLst>
                  <a:outerShdw blurRad="38100" dist="22860" dir="5400000" algn="tl" rotWithShape="0">
                    <a:srgbClr val="000000">
                      <a:alpha val="30000"/>
                    </a:srgbClr>
                  </a:outerShdw>
                </a:effectLst>
              </a:rPr>
              <a:t>OFICINA ENLACE DE VICTIMAS</a:t>
            </a:r>
          </a:p>
          <a:p>
            <a:pPr algn="ctr"/>
            <a:endParaRPr lang="es-ES" sz="4400" b="1" cap="none" spc="0" dirty="0" smtClean="0">
              <a:ln w="10160">
                <a:solidFill>
                  <a:schemeClr val="bg1">
                    <a:lumMod val="75000"/>
                  </a:schemeClr>
                </a:solidFill>
                <a:prstDash val="solid"/>
              </a:ln>
              <a:solidFill>
                <a:srgbClr val="FFFFFF"/>
              </a:solidFill>
              <a:effectLst>
                <a:outerShdw blurRad="38100" dist="22860" dir="5400000" algn="tl" rotWithShape="0">
                  <a:srgbClr val="000000">
                    <a:alpha val="30000"/>
                  </a:srgbClr>
                </a:outerShdw>
              </a:effectLst>
            </a:endParaRPr>
          </a:p>
          <a:p>
            <a:pPr algn="ctr"/>
            <a:endParaRPr lang="es-ES" sz="4400" b="1" cap="none" spc="0" dirty="0">
              <a:ln w="10160">
                <a:solidFill>
                  <a:schemeClr val="bg1">
                    <a:lumMod val="75000"/>
                  </a:schemeClr>
                </a:solidFill>
                <a:prstDash val="solid"/>
              </a:ln>
              <a:solidFill>
                <a:srgbClr val="FFFFFF"/>
              </a:solidFill>
              <a:effectLst>
                <a:outerShdw blurRad="38100" dist="22860" dir="5400000" algn="tl" rotWithShape="0">
                  <a:srgbClr val="000000">
                    <a:alpha val="30000"/>
                  </a:srgbClr>
                </a:outerShdw>
              </a:effectLst>
            </a:endParaRPr>
          </a:p>
        </p:txBody>
      </p:sp>
      <p:pic>
        <p:nvPicPr>
          <p:cNvPr id="1028" name="Picture 4" descr="https://scontent.feoh1-1.fna.fbcdn.net/v/t1.0-9/14054257_10210301750490836_4063517841805352773_n.jpg?oh=4baf3f14a45a48600a91a2c722c8659b&amp;oe=5811B65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1621" y="321276"/>
            <a:ext cx="9992497" cy="44566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037530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21035" y="5636528"/>
            <a:ext cx="5470965" cy="1221472"/>
          </a:xfrm>
          <a:prstGeom prst="rect">
            <a:avLst/>
          </a:prstGeom>
        </p:spPr>
      </p:pic>
      <p:pic>
        <p:nvPicPr>
          <p:cNvPr id="5" name="Imagen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36527"/>
            <a:ext cx="6825803" cy="1221472"/>
          </a:xfrm>
          <a:prstGeom prst="rect">
            <a:avLst/>
          </a:prstGeom>
        </p:spPr>
      </p:pic>
      <p:pic>
        <p:nvPicPr>
          <p:cNvPr id="7" name="Imagen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15910"/>
            <a:ext cx="1675930" cy="1465709"/>
          </a:xfrm>
          <a:prstGeom prst="rect">
            <a:avLst/>
          </a:prstGeom>
        </p:spPr>
      </p:pic>
      <p:sp>
        <p:nvSpPr>
          <p:cNvPr id="2" name="Marcador de contenido 1"/>
          <p:cNvSpPr>
            <a:spLocks noGrp="1"/>
          </p:cNvSpPr>
          <p:nvPr>
            <p:ph idx="1"/>
          </p:nvPr>
        </p:nvSpPr>
        <p:spPr>
          <a:xfrm>
            <a:off x="1540475" y="477795"/>
            <a:ext cx="10167551" cy="5040141"/>
          </a:xfrm>
        </p:spPr>
        <p:txBody>
          <a:bodyPr>
            <a:normAutofit/>
          </a:bodyPr>
          <a:lstStyle/>
          <a:p>
            <a:pPr marL="0" indent="0" algn="ctr">
              <a:buNone/>
            </a:pPr>
            <a:r>
              <a:rPr lang="es-CO" sz="6600" b="1" dirty="0" smtClean="0">
                <a:solidFill>
                  <a:srgbClr val="FF0000"/>
                </a:solidFill>
                <a:latin typeface="Tahoma" panose="020B0604030504040204" pitchFamily="34" charset="0"/>
                <a:ea typeface="Tahoma" panose="020B0604030504040204" pitchFamily="34" charset="0"/>
                <a:cs typeface="Tahoma" panose="020B0604030504040204" pitchFamily="34" charset="0"/>
              </a:rPr>
              <a:t>¡MUCHAS GRACIAS!</a:t>
            </a:r>
            <a:endParaRPr lang="es-CO" sz="6600" b="1"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pic>
        <p:nvPicPr>
          <p:cNvPr id="1026" name="Picture 2" descr="https://scontent.feoh1-1.fna.fbcdn.net/v/t1.0-9/14034939_10153807167536935_2014973548532102520_n.jpg?oh=3bcc3ff8eaf120fbc8ee3c94ed850db0&amp;oe=584C789F"/>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07444" y="1721709"/>
            <a:ext cx="4210479" cy="38555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341981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Imagen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21035" y="5636528"/>
            <a:ext cx="5470965" cy="1221472"/>
          </a:xfrm>
          <a:prstGeom prst="rect">
            <a:avLst/>
          </a:prstGeom>
        </p:spPr>
      </p:pic>
      <p:pic>
        <p:nvPicPr>
          <p:cNvPr id="5" name="Imagen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5636527"/>
            <a:ext cx="6825803" cy="1221472"/>
          </a:xfrm>
          <a:prstGeom prst="rect">
            <a:avLst/>
          </a:prstGeom>
        </p:spPr>
      </p:pic>
      <p:sp>
        <p:nvSpPr>
          <p:cNvPr id="8" name="Subtítulo 7"/>
          <p:cNvSpPr>
            <a:spLocks noGrp="1"/>
          </p:cNvSpPr>
          <p:nvPr>
            <p:ph type="subTitle" idx="1"/>
          </p:nvPr>
        </p:nvSpPr>
        <p:spPr>
          <a:xfrm>
            <a:off x="1524000" y="444843"/>
            <a:ext cx="9144000" cy="5099222"/>
          </a:xfrm>
        </p:spPr>
        <p:txBody>
          <a:bodyPr>
            <a:normAutofit fontScale="77500" lnSpcReduction="20000"/>
          </a:bodyPr>
          <a:lstStyle/>
          <a:p>
            <a:r>
              <a:rPr lang="es-ES" sz="3500" b="1" dirty="0" smtClean="0">
                <a:solidFill>
                  <a:srgbClr val="FF0000"/>
                </a:solidFill>
                <a:latin typeface="Tahoma" panose="020B0604030504040204" pitchFamily="34" charset="0"/>
                <a:ea typeface="Tahoma" panose="020B0604030504040204" pitchFamily="34" charset="0"/>
                <a:cs typeface="Tahoma" panose="020B0604030504040204" pitchFamily="34" charset="0"/>
              </a:rPr>
              <a:t>INFORME ENTREGAS DE AYUDAS HUMANITARIAS, INDEMNIZACIONES OTROS HECHOS VICTIMIZANTES Y DESPLAZAMIENTO FORZADO</a:t>
            </a:r>
            <a:endParaRPr lang="es-CO" sz="3500" dirty="0" smtClean="0">
              <a:solidFill>
                <a:srgbClr val="FF0000"/>
              </a:solidFill>
              <a:latin typeface="Tahoma" panose="020B0604030504040204" pitchFamily="34" charset="0"/>
              <a:ea typeface="Tahoma" panose="020B0604030504040204" pitchFamily="34" charset="0"/>
              <a:cs typeface="Tahoma" panose="020B0604030504040204" pitchFamily="34" charset="0"/>
            </a:endParaRPr>
          </a:p>
          <a:p>
            <a:pPr marL="571500" lvl="0" indent="-571500" algn="just">
              <a:buFont typeface="Arial" panose="020B0604020202020204" pitchFamily="34" charset="0"/>
              <a:buChar char="•"/>
            </a:pPr>
            <a:endParaRPr lang="es-CO" sz="3200" b="1" dirty="0" smtClean="0">
              <a:latin typeface="Tahoma" panose="020B0604030504040204" pitchFamily="34" charset="0"/>
              <a:ea typeface="Tahoma" panose="020B0604030504040204" pitchFamily="34" charset="0"/>
              <a:cs typeface="Tahoma" panose="020B0604030504040204" pitchFamily="34" charset="0"/>
            </a:endParaRPr>
          </a:p>
          <a:p>
            <a:pPr marL="571500" lvl="0" indent="-571500" algn="just">
              <a:buFont typeface="Arial" panose="020B0604020202020204" pitchFamily="34" charset="0"/>
              <a:buChar char="•"/>
            </a:pPr>
            <a:r>
              <a:rPr lang="es-CO" sz="3200" b="1" dirty="0" smtClean="0">
                <a:latin typeface="Tahoma" panose="020B0604030504040204" pitchFamily="34" charset="0"/>
                <a:ea typeface="Tahoma" panose="020B0604030504040204" pitchFamily="34" charset="0"/>
                <a:cs typeface="Tahoma" panose="020B0604030504040204" pitchFamily="34" charset="0"/>
              </a:rPr>
              <a:t>Por concepto de ayudas humanitarias se han entregado</a:t>
            </a:r>
            <a:r>
              <a:rPr lang="es-CO" sz="3200" dirty="0" smtClean="0">
                <a:latin typeface="Tahoma" panose="020B0604030504040204" pitchFamily="34" charset="0"/>
                <a:ea typeface="Tahoma" panose="020B0604030504040204" pitchFamily="34" charset="0"/>
                <a:cs typeface="Tahoma" panose="020B0604030504040204" pitchFamily="34" charset="0"/>
              </a:rPr>
              <a:t>: $139.580.248 pesos.</a:t>
            </a:r>
          </a:p>
          <a:p>
            <a:pPr marL="571500" lvl="0" indent="-571500" algn="just">
              <a:buFont typeface="Arial" panose="020B0604020202020204" pitchFamily="34" charset="0"/>
              <a:buChar char="•"/>
            </a:pPr>
            <a:endParaRPr lang="es-CO" sz="3200" dirty="0" smtClean="0">
              <a:latin typeface="Tahoma" panose="020B0604030504040204" pitchFamily="34" charset="0"/>
              <a:ea typeface="Tahoma" panose="020B0604030504040204" pitchFamily="34" charset="0"/>
              <a:cs typeface="Tahoma" panose="020B0604030504040204" pitchFamily="34" charset="0"/>
            </a:endParaRPr>
          </a:p>
          <a:p>
            <a:pPr marL="571500" lvl="0" indent="-571500" algn="just">
              <a:buFont typeface="Arial" panose="020B0604020202020204" pitchFamily="34" charset="0"/>
              <a:buChar char="•"/>
            </a:pPr>
            <a:r>
              <a:rPr lang="es-CO" sz="3200" b="1" dirty="0" smtClean="0">
                <a:latin typeface="Tahoma" panose="020B0604030504040204" pitchFamily="34" charset="0"/>
                <a:ea typeface="Tahoma" panose="020B0604030504040204" pitchFamily="34" charset="0"/>
                <a:cs typeface="Tahoma" panose="020B0604030504040204" pitchFamily="34" charset="0"/>
              </a:rPr>
              <a:t>Por concepto de otros hecho victimisantes se han entregado</a:t>
            </a:r>
            <a:r>
              <a:rPr lang="es-CO" sz="3200" dirty="0" smtClean="0">
                <a:latin typeface="Tahoma" panose="020B0604030504040204" pitchFamily="34" charset="0"/>
                <a:ea typeface="Tahoma" panose="020B0604030504040204" pitchFamily="34" charset="0"/>
                <a:cs typeface="Tahoma" panose="020B0604030504040204" pitchFamily="34" charset="0"/>
              </a:rPr>
              <a:t>: $24,871,048 pesos.</a:t>
            </a:r>
          </a:p>
          <a:p>
            <a:pPr marL="571500" lvl="0" indent="-571500" algn="just">
              <a:buFont typeface="Arial" panose="020B0604020202020204" pitchFamily="34" charset="0"/>
              <a:buChar char="•"/>
            </a:pPr>
            <a:endParaRPr lang="es-CO" sz="3200" dirty="0" smtClean="0">
              <a:latin typeface="Tahoma" panose="020B0604030504040204" pitchFamily="34" charset="0"/>
              <a:ea typeface="Tahoma" panose="020B0604030504040204" pitchFamily="34" charset="0"/>
              <a:cs typeface="Tahoma" panose="020B0604030504040204" pitchFamily="34" charset="0"/>
            </a:endParaRPr>
          </a:p>
          <a:p>
            <a:pPr marL="571500" lvl="0" indent="-571500" algn="just">
              <a:buFont typeface="Arial" panose="020B0604020202020204" pitchFamily="34" charset="0"/>
              <a:buChar char="•"/>
            </a:pPr>
            <a:r>
              <a:rPr lang="es-CO" sz="3200" b="1" dirty="0" smtClean="0">
                <a:latin typeface="Tahoma" panose="020B0604030504040204" pitchFamily="34" charset="0"/>
                <a:ea typeface="Tahoma" panose="020B0604030504040204" pitchFamily="34" charset="0"/>
                <a:cs typeface="Tahoma" panose="020B0604030504040204" pitchFamily="34" charset="0"/>
              </a:rPr>
              <a:t>Por concepto de reparaciones administrativas por desplazamiento forzado</a:t>
            </a:r>
            <a:r>
              <a:rPr lang="es-CO" sz="3200" dirty="0" smtClean="0">
                <a:latin typeface="Tahoma" panose="020B0604030504040204" pitchFamily="34" charset="0"/>
                <a:ea typeface="Tahoma" panose="020B0604030504040204" pitchFamily="34" charset="0"/>
                <a:cs typeface="Tahoma" panose="020B0604030504040204" pitchFamily="34" charset="0"/>
              </a:rPr>
              <a:t>: $16,777,770 pesos.</a:t>
            </a:r>
          </a:p>
          <a:p>
            <a:pPr marL="571500" lvl="0" indent="-571500" algn="just">
              <a:buFont typeface="Arial" panose="020B0604020202020204" pitchFamily="34" charset="0"/>
              <a:buChar char="•"/>
            </a:pPr>
            <a:endParaRPr lang="es-CO" sz="3200" dirty="0" smtClean="0">
              <a:latin typeface="Tahoma" panose="020B0604030504040204" pitchFamily="34" charset="0"/>
              <a:ea typeface="Tahoma" panose="020B0604030504040204" pitchFamily="34" charset="0"/>
              <a:cs typeface="Tahoma" panose="020B0604030504040204" pitchFamily="34" charset="0"/>
            </a:endParaRPr>
          </a:p>
          <a:p>
            <a:pPr marL="571500" lvl="0" indent="-571500" algn="just">
              <a:buFont typeface="Arial" panose="020B0604020202020204" pitchFamily="34" charset="0"/>
              <a:buChar char="•"/>
            </a:pPr>
            <a:r>
              <a:rPr lang="es-CO" sz="3200" b="1" dirty="0" smtClean="0">
                <a:latin typeface="Tahoma" panose="020B0604030504040204" pitchFamily="34" charset="0"/>
                <a:ea typeface="Tahoma" panose="020B0604030504040204" pitchFamily="34" charset="0"/>
                <a:cs typeface="Tahoma" panose="020B0604030504040204" pitchFamily="34" charset="0"/>
              </a:rPr>
              <a:t>Total entregado</a:t>
            </a:r>
            <a:r>
              <a:rPr lang="es-CO" sz="3200" dirty="0">
                <a:latin typeface="Tahoma" panose="020B0604030504040204" pitchFamily="34" charset="0"/>
                <a:ea typeface="Tahoma" panose="020B0604030504040204" pitchFamily="34" charset="0"/>
                <a:cs typeface="Tahoma" panose="020B0604030504040204" pitchFamily="34" charset="0"/>
              </a:rPr>
              <a:t>:  </a:t>
            </a:r>
            <a:r>
              <a:rPr lang="es-CO" sz="3200" dirty="0" smtClean="0">
                <a:latin typeface="Tahoma" panose="020B0604030504040204" pitchFamily="34" charset="0"/>
                <a:ea typeface="Tahoma" panose="020B0604030504040204" pitchFamily="34" charset="0"/>
                <a:cs typeface="Tahoma" panose="020B0604030504040204" pitchFamily="34" charset="0"/>
              </a:rPr>
              <a:t>$181,229,066 pesos.</a:t>
            </a:r>
            <a:endParaRPr lang="es-CO" sz="3200" dirty="0">
              <a:latin typeface="Tahoma" panose="020B0604030504040204" pitchFamily="34" charset="0"/>
              <a:ea typeface="Tahoma" panose="020B0604030504040204" pitchFamily="34" charset="0"/>
              <a:cs typeface="Tahoma" panose="020B0604030504040204" pitchFamily="34" charset="0"/>
            </a:endParaRPr>
          </a:p>
          <a:p>
            <a:pPr algn="l"/>
            <a:endParaRPr lang="es-CO" sz="3200" dirty="0"/>
          </a:p>
        </p:txBody>
      </p:sp>
      <p:pic>
        <p:nvPicPr>
          <p:cNvPr id="10" name="Imagen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115910"/>
            <a:ext cx="1675930" cy="1465709"/>
          </a:xfrm>
          <a:prstGeom prst="rect">
            <a:avLst/>
          </a:prstGeom>
        </p:spPr>
      </p:pic>
    </p:spTree>
    <p:extLst>
      <p:ext uri="{BB962C8B-B14F-4D97-AF65-F5344CB8AC3E}">
        <p14:creationId xmlns:p14="http://schemas.microsoft.com/office/powerpoint/2010/main" val="300185945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266682" y="378941"/>
            <a:ext cx="8401318" cy="1351005"/>
          </a:xfrm>
        </p:spPr>
        <p:txBody>
          <a:bodyPr>
            <a:normAutofit fontScale="90000"/>
          </a:bodyPr>
          <a:lstStyle/>
          <a:p>
            <a:r>
              <a:rPr lang="es-CO" sz="3600" b="1" dirty="0" smtClean="0">
                <a:solidFill>
                  <a:srgbClr val="FF0000"/>
                </a:solidFill>
              </a:rPr>
              <a:t/>
            </a:r>
            <a:br>
              <a:rPr lang="es-CO" sz="3600" b="1" dirty="0" smtClean="0">
                <a:solidFill>
                  <a:srgbClr val="FF0000"/>
                </a:solidFill>
              </a:rPr>
            </a:br>
            <a:r>
              <a:rPr lang="es-CO" sz="3600" b="1" dirty="0">
                <a:solidFill>
                  <a:srgbClr val="FF0000"/>
                </a:solidFill>
              </a:rPr>
              <a:t/>
            </a:r>
            <a:br>
              <a:rPr lang="es-CO" sz="3600" b="1" dirty="0">
                <a:solidFill>
                  <a:srgbClr val="FF0000"/>
                </a:solidFill>
              </a:rPr>
            </a:br>
            <a:r>
              <a:rPr lang="es-CO" sz="3600" b="1" dirty="0" smtClean="0">
                <a:solidFill>
                  <a:srgbClr val="FF0000"/>
                </a:solidFill>
              </a:rPr>
              <a:t/>
            </a:r>
            <a:br>
              <a:rPr lang="es-CO" sz="3600" b="1" dirty="0" smtClean="0">
                <a:solidFill>
                  <a:srgbClr val="FF0000"/>
                </a:solidFill>
              </a:rPr>
            </a:br>
            <a:r>
              <a:rPr lang="es-CO" sz="3000" b="1" dirty="0" smtClean="0">
                <a:solidFill>
                  <a:srgbClr val="FF0000"/>
                </a:solidFill>
                <a:latin typeface="Tahoma" panose="020B0604030504040204" pitchFamily="34" charset="0"/>
                <a:ea typeface="Tahoma" panose="020B0604030504040204" pitchFamily="34" charset="0"/>
                <a:cs typeface="Tahoma" panose="020B0604030504040204" pitchFamily="34" charset="0"/>
              </a:rPr>
              <a:t>INFORME </a:t>
            </a:r>
            <a:r>
              <a:rPr lang="es-CO" sz="3000" b="1" dirty="0">
                <a:solidFill>
                  <a:srgbClr val="FF0000"/>
                </a:solidFill>
                <a:latin typeface="Tahoma" panose="020B0604030504040204" pitchFamily="34" charset="0"/>
                <a:ea typeface="Tahoma" panose="020B0604030504040204" pitchFamily="34" charset="0"/>
                <a:cs typeface="Tahoma" panose="020B0604030504040204" pitchFamily="34" charset="0"/>
              </a:rPr>
              <a:t>DE OTRAS ACTIVIDADES</a:t>
            </a:r>
            <a:r>
              <a:rPr lang="es-CO" sz="3000" dirty="0">
                <a:latin typeface="Tahoma" panose="020B0604030504040204" pitchFamily="34" charset="0"/>
                <a:ea typeface="Tahoma" panose="020B0604030504040204" pitchFamily="34" charset="0"/>
                <a:cs typeface="Tahoma" panose="020B0604030504040204" pitchFamily="34" charset="0"/>
              </a:rPr>
              <a:t/>
            </a:r>
            <a:br>
              <a:rPr lang="es-CO" sz="3000" dirty="0">
                <a:latin typeface="Tahoma" panose="020B0604030504040204" pitchFamily="34" charset="0"/>
                <a:ea typeface="Tahoma" panose="020B0604030504040204" pitchFamily="34" charset="0"/>
                <a:cs typeface="Tahoma" panose="020B0604030504040204" pitchFamily="34" charset="0"/>
              </a:rPr>
            </a:br>
            <a:r>
              <a:rPr lang="es-CO" sz="3000" dirty="0" smtClean="0">
                <a:solidFill>
                  <a:srgbClr val="FF0000"/>
                </a:solidFill>
                <a:latin typeface="Tahoma" panose="020B0604030504040204" pitchFamily="34" charset="0"/>
                <a:ea typeface="Tahoma" panose="020B0604030504040204" pitchFamily="34" charset="0"/>
                <a:cs typeface="Tahoma" panose="020B0604030504040204" pitchFamily="34" charset="0"/>
              </a:rPr>
              <a:t/>
            </a:r>
            <a:br>
              <a:rPr lang="es-CO" sz="3000" dirty="0" smtClean="0">
                <a:solidFill>
                  <a:srgbClr val="FF0000"/>
                </a:solidFill>
                <a:latin typeface="Tahoma" panose="020B0604030504040204" pitchFamily="34" charset="0"/>
                <a:ea typeface="Tahoma" panose="020B0604030504040204" pitchFamily="34" charset="0"/>
                <a:cs typeface="Tahoma" panose="020B0604030504040204" pitchFamily="34" charset="0"/>
              </a:rPr>
            </a:br>
            <a:endParaRPr lang="es-CO" sz="3000"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sp>
        <p:nvSpPr>
          <p:cNvPr id="3" name="Subtítulo 2"/>
          <p:cNvSpPr>
            <a:spLocks noGrp="1"/>
          </p:cNvSpPr>
          <p:nvPr>
            <p:ph type="subTitle" idx="1"/>
          </p:nvPr>
        </p:nvSpPr>
        <p:spPr>
          <a:xfrm>
            <a:off x="2388972" y="1581619"/>
            <a:ext cx="8279027" cy="3311657"/>
          </a:xfrm>
        </p:spPr>
        <p:txBody>
          <a:bodyPr>
            <a:normAutofit/>
          </a:bodyPr>
          <a:lstStyle/>
          <a:p>
            <a:pPr marL="342900" lvl="0" indent="-342900" algn="just">
              <a:buFont typeface="Arial" panose="020B0604020202020204" pitchFamily="34" charset="0"/>
              <a:buChar char="•"/>
            </a:pPr>
            <a:r>
              <a:rPr lang="es-CO" sz="2700" b="1" dirty="0">
                <a:latin typeface="Tahoma" panose="020B0604030504040204" pitchFamily="34" charset="0"/>
                <a:ea typeface="Tahoma" panose="020B0604030504040204" pitchFamily="34" charset="0"/>
                <a:cs typeface="Tahoma" panose="020B0604030504040204" pitchFamily="34" charset="0"/>
              </a:rPr>
              <a:t>Usuarios atendidos</a:t>
            </a:r>
            <a:r>
              <a:rPr lang="es-CO" sz="2700" dirty="0">
                <a:latin typeface="Tahoma" panose="020B0604030504040204" pitchFamily="34" charset="0"/>
                <a:ea typeface="Tahoma" panose="020B0604030504040204" pitchFamily="34" charset="0"/>
                <a:cs typeface="Tahoma" panose="020B0604030504040204" pitchFamily="34" charset="0"/>
              </a:rPr>
              <a:t>: </a:t>
            </a:r>
            <a:r>
              <a:rPr lang="es-CO" sz="2700" dirty="0" smtClean="0">
                <a:latin typeface="Tahoma" panose="020B0604030504040204" pitchFamily="34" charset="0"/>
                <a:ea typeface="Tahoma" panose="020B0604030504040204" pitchFamily="34" charset="0"/>
                <a:cs typeface="Tahoma" panose="020B0604030504040204" pitchFamily="34" charset="0"/>
              </a:rPr>
              <a:t>2,568 </a:t>
            </a:r>
            <a:r>
              <a:rPr lang="es-CO" sz="2700" dirty="0">
                <a:latin typeface="Tahoma" panose="020B0604030504040204" pitchFamily="34" charset="0"/>
                <a:ea typeface="Tahoma" panose="020B0604030504040204" pitchFamily="34" charset="0"/>
                <a:cs typeface="Tahoma" panose="020B0604030504040204" pitchFamily="34" charset="0"/>
              </a:rPr>
              <a:t>personas del Municipio de Alejandría.</a:t>
            </a:r>
          </a:p>
          <a:p>
            <a:pPr marL="342900" indent="-342900" algn="just">
              <a:buFont typeface="Arial" panose="020B0604020202020204" pitchFamily="34" charset="0"/>
              <a:buChar char="•"/>
            </a:pPr>
            <a:r>
              <a:rPr lang="es-CO" sz="2700" b="1" dirty="0" smtClean="0">
                <a:latin typeface="Tahoma" panose="020B0604030504040204" pitchFamily="34" charset="0"/>
                <a:ea typeface="Tahoma" panose="020B0604030504040204" pitchFamily="34" charset="0"/>
                <a:cs typeface="Tahoma" panose="020B0604030504040204" pitchFamily="34" charset="0"/>
              </a:rPr>
              <a:t>Usuarios atendidos de otros municipios</a:t>
            </a:r>
            <a:r>
              <a:rPr lang="es-CO" sz="2700" dirty="0" smtClean="0">
                <a:latin typeface="Tahoma" panose="020B0604030504040204" pitchFamily="34" charset="0"/>
                <a:ea typeface="Tahoma" panose="020B0604030504040204" pitchFamily="34" charset="0"/>
                <a:cs typeface="Tahoma" panose="020B0604030504040204" pitchFamily="34" charset="0"/>
              </a:rPr>
              <a:t>: 438 personas.</a:t>
            </a:r>
          </a:p>
          <a:p>
            <a:pPr marL="342900" indent="-342900" algn="just">
              <a:buFont typeface="Arial" panose="020B0604020202020204" pitchFamily="34" charset="0"/>
              <a:buChar char="•"/>
            </a:pPr>
            <a:r>
              <a:rPr lang="es-CO" sz="2700" b="1" dirty="0" smtClean="0">
                <a:latin typeface="Tahoma" panose="020B0604030504040204" pitchFamily="34" charset="0"/>
                <a:ea typeface="Tahoma" panose="020B0604030504040204" pitchFamily="34" charset="0"/>
                <a:cs typeface="Tahoma" panose="020B0604030504040204" pitchFamily="34" charset="0"/>
              </a:rPr>
              <a:t>Total usuarios atendidos</a:t>
            </a:r>
            <a:r>
              <a:rPr lang="es-CO" sz="2700" dirty="0" smtClean="0">
                <a:latin typeface="Tahoma" panose="020B0604030504040204" pitchFamily="34" charset="0"/>
                <a:ea typeface="Tahoma" panose="020B0604030504040204" pitchFamily="34" charset="0"/>
                <a:cs typeface="Tahoma" panose="020B0604030504040204" pitchFamily="34" charset="0"/>
              </a:rPr>
              <a:t>: 3.006 personas.</a:t>
            </a:r>
          </a:p>
          <a:p>
            <a:pPr marL="342900" lvl="0" indent="-342900" algn="just">
              <a:buFont typeface="Arial" panose="020B0604020202020204" pitchFamily="34" charset="0"/>
              <a:buChar char="•"/>
            </a:pPr>
            <a:r>
              <a:rPr lang="es-CO" sz="2700" b="1" dirty="0" smtClean="0">
                <a:latin typeface="Tahoma" panose="020B0604030504040204" pitchFamily="34" charset="0"/>
                <a:ea typeface="Tahoma" panose="020B0604030504040204" pitchFamily="34" charset="0"/>
                <a:cs typeface="Tahoma" panose="020B0604030504040204" pitchFamily="34" charset="0"/>
              </a:rPr>
              <a:t>Solicitudes de ayudas humanitarias debidamente tramitadas</a:t>
            </a:r>
            <a:r>
              <a:rPr lang="es-CO" sz="2700" dirty="0" smtClean="0">
                <a:latin typeface="Tahoma" panose="020B0604030504040204" pitchFamily="34" charset="0"/>
                <a:ea typeface="Tahoma" panose="020B0604030504040204" pitchFamily="34" charset="0"/>
                <a:cs typeface="Tahoma" panose="020B0604030504040204" pitchFamily="34" charset="0"/>
              </a:rPr>
              <a:t>: 1.895.</a:t>
            </a:r>
            <a:endParaRPr lang="es-CO" sz="2700" dirty="0">
              <a:latin typeface="Tahoma" panose="020B0604030504040204" pitchFamily="34" charset="0"/>
              <a:ea typeface="Tahoma" panose="020B0604030504040204" pitchFamily="34" charset="0"/>
              <a:cs typeface="Tahoma" panose="020B0604030504040204" pitchFamily="34" charset="0"/>
            </a:endParaRPr>
          </a:p>
          <a:p>
            <a:pPr algn="just"/>
            <a:endParaRPr lang="es-CO" sz="2700" dirty="0" smtClean="0">
              <a:latin typeface="Tahoma" panose="020B0604030504040204" pitchFamily="34" charset="0"/>
              <a:ea typeface="Tahoma" panose="020B0604030504040204" pitchFamily="34" charset="0"/>
              <a:cs typeface="Tahoma" panose="020B0604030504040204" pitchFamily="34" charset="0"/>
            </a:endParaRPr>
          </a:p>
          <a:p>
            <a:pPr algn="just"/>
            <a:endParaRPr lang="es-CO" sz="3200" dirty="0"/>
          </a:p>
          <a:p>
            <a:pPr algn="just"/>
            <a:endParaRPr lang="es-CO" sz="3200" dirty="0" smtClean="0"/>
          </a:p>
          <a:p>
            <a:pPr algn="just"/>
            <a:endParaRPr lang="es-CO"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21035" y="5636528"/>
            <a:ext cx="5470965" cy="1221472"/>
          </a:xfrm>
          <a:prstGeom prst="rect">
            <a:avLst/>
          </a:prstGeom>
        </p:spPr>
      </p:pic>
      <p:pic>
        <p:nvPicPr>
          <p:cNvPr id="5" name="Imagen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36527"/>
            <a:ext cx="6825803" cy="1221472"/>
          </a:xfrm>
          <a:prstGeom prst="rect">
            <a:avLst/>
          </a:prstGeom>
        </p:spPr>
      </p:pic>
      <p:pic>
        <p:nvPicPr>
          <p:cNvPr id="7" name="Imagen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15910"/>
            <a:ext cx="1675930" cy="1465709"/>
          </a:xfrm>
          <a:prstGeom prst="rect">
            <a:avLst/>
          </a:prstGeom>
        </p:spPr>
      </p:pic>
    </p:spTree>
    <p:extLst>
      <p:ext uri="{BB962C8B-B14F-4D97-AF65-F5344CB8AC3E}">
        <p14:creationId xmlns:p14="http://schemas.microsoft.com/office/powerpoint/2010/main" val="20798382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266682" y="420131"/>
            <a:ext cx="8401318" cy="1161488"/>
          </a:xfrm>
        </p:spPr>
        <p:txBody>
          <a:bodyPr>
            <a:noAutofit/>
          </a:bodyPr>
          <a:lstStyle/>
          <a:p>
            <a:r>
              <a:rPr lang="es-CO" sz="2700" b="1" dirty="0" smtClean="0">
                <a:solidFill>
                  <a:srgbClr val="FF0000"/>
                </a:solidFill>
                <a:latin typeface="Tahoma" panose="020B0604030504040204" pitchFamily="34" charset="0"/>
                <a:ea typeface="Tahoma" panose="020B0604030504040204" pitchFamily="34" charset="0"/>
                <a:cs typeface="Tahoma" panose="020B0604030504040204" pitchFamily="34" charset="0"/>
              </a:rPr>
              <a:t>SOLICITUDES DE NOVEDADES Y REGISTRO </a:t>
            </a:r>
            <a:r>
              <a:rPr lang="es-CO" sz="4400" dirty="0" smtClean="0">
                <a:latin typeface="Tahoma" panose="020B0604030504040204" pitchFamily="34" charset="0"/>
                <a:ea typeface="Tahoma" panose="020B0604030504040204" pitchFamily="34" charset="0"/>
                <a:cs typeface="Tahoma" panose="020B0604030504040204" pitchFamily="34" charset="0"/>
              </a:rPr>
              <a:t/>
            </a:r>
            <a:br>
              <a:rPr lang="es-CO" sz="4400" dirty="0" smtClean="0">
                <a:latin typeface="Tahoma" panose="020B0604030504040204" pitchFamily="34" charset="0"/>
                <a:ea typeface="Tahoma" panose="020B0604030504040204" pitchFamily="34" charset="0"/>
                <a:cs typeface="Tahoma" panose="020B0604030504040204" pitchFamily="34" charset="0"/>
              </a:rPr>
            </a:br>
            <a:endParaRPr lang="es-CO" sz="4400" dirty="0">
              <a:latin typeface="Tahoma" panose="020B0604030504040204" pitchFamily="34" charset="0"/>
              <a:ea typeface="Tahoma" panose="020B0604030504040204" pitchFamily="34" charset="0"/>
              <a:cs typeface="Tahoma" panose="020B0604030504040204" pitchFamily="34" charset="0"/>
            </a:endParaRPr>
          </a:p>
        </p:txBody>
      </p:sp>
      <p:sp>
        <p:nvSpPr>
          <p:cNvPr id="3" name="Subtítulo 2"/>
          <p:cNvSpPr>
            <a:spLocks noGrp="1"/>
          </p:cNvSpPr>
          <p:nvPr>
            <p:ph type="subTitle" idx="1"/>
          </p:nvPr>
        </p:nvSpPr>
        <p:spPr>
          <a:xfrm>
            <a:off x="2042983" y="1812278"/>
            <a:ext cx="8279027" cy="3015095"/>
          </a:xfrm>
        </p:spPr>
        <p:txBody>
          <a:bodyPr>
            <a:normAutofit/>
          </a:bodyPr>
          <a:lstStyle/>
          <a:p>
            <a:pPr marL="457200" lvl="0" indent="-457200" algn="just">
              <a:buFont typeface="Arial" panose="020B0604020202020204" pitchFamily="34" charset="0"/>
              <a:buChar char="•"/>
            </a:pPr>
            <a:r>
              <a:rPr lang="es-CO" sz="2700" dirty="0">
                <a:latin typeface="Tahoma" panose="020B0604030504040204" pitchFamily="34" charset="0"/>
                <a:ea typeface="Tahoma" panose="020B0604030504040204" pitchFamily="34" charset="0"/>
                <a:cs typeface="Tahoma" panose="020B0604030504040204" pitchFamily="34" charset="0"/>
              </a:rPr>
              <a:t>L</a:t>
            </a:r>
            <a:r>
              <a:rPr lang="es-CO" sz="2700" dirty="0" smtClean="0">
                <a:latin typeface="Tahoma" panose="020B0604030504040204" pitchFamily="34" charset="0"/>
                <a:ea typeface="Tahoma" panose="020B0604030504040204" pitchFamily="34" charset="0"/>
                <a:cs typeface="Tahoma" panose="020B0604030504040204" pitchFamily="34" charset="0"/>
              </a:rPr>
              <a:t>as </a:t>
            </a:r>
            <a:r>
              <a:rPr lang="es-CO" sz="2700" dirty="0">
                <a:latin typeface="Tahoma" panose="020B0604030504040204" pitchFamily="34" charset="0"/>
                <a:ea typeface="Tahoma" panose="020B0604030504040204" pitchFamily="34" charset="0"/>
                <a:cs typeface="Tahoma" panose="020B0604030504040204" pitchFamily="34" charset="0"/>
              </a:rPr>
              <a:t>recibí a la personería  desde el día 10 de </a:t>
            </a:r>
            <a:r>
              <a:rPr lang="es-CO" sz="2700" dirty="0" smtClean="0">
                <a:latin typeface="Tahoma" panose="020B0604030504040204" pitchFamily="34" charset="0"/>
                <a:ea typeface="Tahoma" panose="020B0604030504040204" pitchFamily="34" charset="0"/>
                <a:cs typeface="Tahoma" panose="020B0604030504040204" pitchFamily="34" charset="0"/>
              </a:rPr>
              <a:t>marzo de 2016, </a:t>
            </a:r>
            <a:r>
              <a:rPr lang="es-CO" sz="2700" dirty="0">
                <a:latin typeface="Tahoma" panose="020B0604030504040204" pitchFamily="34" charset="0"/>
                <a:ea typeface="Tahoma" panose="020B0604030504040204" pitchFamily="34" charset="0"/>
                <a:cs typeface="Tahoma" panose="020B0604030504040204" pitchFamily="34" charset="0"/>
              </a:rPr>
              <a:t>a la fecha van </a:t>
            </a:r>
            <a:r>
              <a:rPr lang="es-CO" sz="2700" dirty="0" smtClean="0">
                <a:latin typeface="Tahoma" panose="020B0604030504040204" pitchFamily="34" charset="0"/>
                <a:ea typeface="Tahoma" panose="020B0604030504040204" pitchFamily="34" charset="0"/>
                <a:cs typeface="Tahoma" panose="020B0604030504040204" pitchFamily="34" charset="0"/>
              </a:rPr>
              <a:t>157, </a:t>
            </a:r>
            <a:r>
              <a:rPr lang="es-CO" sz="2700" dirty="0">
                <a:latin typeface="Tahoma" panose="020B0604030504040204" pitchFamily="34" charset="0"/>
                <a:ea typeface="Tahoma" panose="020B0604030504040204" pitchFamily="34" charset="0"/>
                <a:cs typeface="Tahoma" panose="020B0604030504040204" pitchFamily="34" charset="0"/>
              </a:rPr>
              <a:t>debidamente tramitadas.</a:t>
            </a:r>
          </a:p>
          <a:p>
            <a:pPr algn="just"/>
            <a:endParaRPr lang="es-CO" sz="3200" dirty="0"/>
          </a:p>
          <a:p>
            <a:pPr algn="just"/>
            <a:endParaRPr lang="es-CO" sz="3200" dirty="0" smtClean="0"/>
          </a:p>
          <a:p>
            <a:pPr algn="just"/>
            <a:endParaRPr lang="es-CO"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21035" y="5636528"/>
            <a:ext cx="5470965" cy="1221472"/>
          </a:xfrm>
          <a:prstGeom prst="rect">
            <a:avLst/>
          </a:prstGeom>
        </p:spPr>
      </p:pic>
      <p:pic>
        <p:nvPicPr>
          <p:cNvPr id="5" name="Imagen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36527"/>
            <a:ext cx="6825803" cy="1221472"/>
          </a:xfrm>
          <a:prstGeom prst="rect">
            <a:avLst/>
          </a:prstGeom>
        </p:spPr>
      </p:pic>
      <p:pic>
        <p:nvPicPr>
          <p:cNvPr id="7" name="Imagen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15910"/>
            <a:ext cx="1675930" cy="1465709"/>
          </a:xfrm>
          <a:prstGeom prst="rect">
            <a:avLst/>
          </a:prstGeom>
        </p:spPr>
      </p:pic>
    </p:spTree>
    <p:extLst>
      <p:ext uri="{BB962C8B-B14F-4D97-AF65-F5344CB8AC3E}">
        <p14:creationId xmlns:p14="http://schemas.microsoft.com/office/powerpoint/2010/main" val="14895885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266682" y="420131"/>
            <a:ext cx="8401318" cy="1268626"/>
          </a:xfrm>
        </p:spPr>
        <p:txBody>
          <a:bodyPr>
            <a:noAutofit/>
          </a:bodyPr>
          <a:lstStyle/>
          <a:p>
            <a:r>
              <a:rPr lang="es-CO" sz="2400" dirty="0" smtClean="0">
                <a:solidFill>
                  <a:srgbClr val="FF0000"/>
                </a:solidFill>
                <a:latin typeface="Arial Black" panose="020B0A04020102020204" pitchFamily="34" charset="0"/>
              </a:rPr>
              <a:t>SOLICITUD DE INDEMNIZACIÓN POR OTROS HECHOS VICTIMIZANTES</a:t>
            </a:r>
            <a:br>
              <a:rPr lang="es-CO" sz="2400" dirty="0" smtClean="0">
                <a:solidFill>
                  <a:srgbClr val="FF0000"/>
                </a:solidFill>
                <a:latin typeface="Arial Black" panose="020B0A04020102020204" pitchFamily="34" charset="0"/>
              </a:rPr>
            </a:br>
            <a:endParaRPr lang="es-CO" sz="2400" dirty="0">
              <a:solidFill>
                <a:srgbClr val="FF0000"/>
              </a:solidFill>
              <a:latin typeface="Arial Black" panose="020B0A04020102020204" pitchFamily="34" charset="0"/>
            </a:endParaRPr>
          </a:p>
        </p:txBody>
      </p:sp>
      <p:sp>
        <p:nvSpPr>
          <p:cNvPr id="3" name="Subtítulo 2"/>
          <p:cNvSpPr>
            <a:spLocks noGrp="1"/>
          </p:cNvSpPr>
          <p:nvPr>
            <p:ph type="subTitle" idx="1"/>
          </p:nvPr>
        </p:nvSpPr>
        <p:spPr>
          <a:xfrm>
            <a:off x="2388972" y="1581619"/>
            <a:ext cx="8279027" cy="3015095"/>
          </a:xfrm>
        </p:spPr>
        <p:txBody>
          <a:bodyPr>
            <a:normAutofit/>
          </a:bodyPr>
          <a:lstStyle/>
          <a:p>
            <a:pPr marL="457200" lvl="0" indent="-457200" algn="just">
              <a:buFont typeface="Arial" panose="020B0604020202020204" pitchFamily="34" charset="0"/>
              <a:buChar char="•"/>
            </a:pPr>
            <a:endParaRPr lang="es-CO" sz="2700" dirty="0" smtClean="0">
              <a:latin typeface="Tahoma" panose="020B0604030504040204" pitchFamily="34" charset="0"/>
              <a:ea typeface="Tahoma" panose="020B0604030504040204" pitchFamily="34" charset="0"/>
              <a:cs typeface="Tahoma" panose="020B0604030504040204" pitchFamily="34" charset="0"/>
            </a:endParaRPr>
          </a:p>
          <a:p>
            <a:pPr marL="457200" lvl="0" indent="-457200" algn="just">
              <a:buFont typeface="Arial" panose="020B0604020202020204" pitchFamily="34" charset="0"/>
              <a:buChar char="•"/>
            </a:pPr>
            <a:r>
              <a:rPr lang="es-CO" sz="2700" dirty="0" smtClean="0">
                <a:latin typeface="Tahoma" panose="020B0604030504040204" pitchFamily="34" charset="0"/>
                <a:ea typeface="Tahoma" panose="020B0604030504040204" pitchFamily="34" charset="0"/>
                <a:cs typeface="Tahoma" panose="020B0604030504040204" pitchFamily="34" charset="0"/>
              </a:rPr>
              <a:t>Se han tramitado 7 derechos de petición  por solicitud de indemnización por secuestro, homicidio y desaparición forzada. </a:t>
            </a:r>
            <a:r>
              <a:rPr lang="es-ES" sz="2700" dirty="0">
                <a:latin typeface="Tahoma" panose="020B0604030504040204" pitchFamily="34" charset="0"/>
                <a:ea typeface="Tahoma" panose="020B0604030504040204" pitchFamily="34" charset="0"/>
                <a:cs typeface="Tahoma" panose="020B0604030504040204" pitchFamily="34" charset="0"/>
              </a:rPr>
              <a:t> </a:t>
            </a:r>
            <a:endParaRPr lang="es-CO" sz="2700" dirty="0">
              <a:latin typeface="Tahoma" panose="020B0604030504040204" pitchFamily="34" charset="0"/>
              <a:ea typeface="Tahoma" panose="020B0604030504040204" pitchFamily="34" charset="0"/>
              <a:cs typeface="Tahoma" panose="020B0604030504040204" pitchFamily="34" charset="0"/>
            </a:endParaRPr>
          </a:p>
          <a:p>
            <a:pPr algn="just"/>
            <a:endParaRPr lang="es-CO" sz="3200" dirty="0">
              <a:latin typeface="Tahoma" panose="020B0604030504040204" pitchFamily="34" charset="0"/>
              <a:ea typeface="Tahoma" panose="020B0604030504040204" pitchFamily="34" charset="0"/>
              <a:cs typeface="Tahoma" panose="020B0604030504040204" pitchFamily="34" charset="0"/>
            </a:endParaRPr>
          </a:p>
          <a:p>
            <a:pPr algn="just"/>
            <a:endParaRPr lang="es-CO" sz="3200" dirty="0" smtClean="0"/>
          </a:p>
          <a:p>
            <a:pPr algn="just"/>
            <a:endParaRPr lang="es-CO"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21035" y="5636528"/>
            <a:ext cx="5470965" cy="1221472"/>
          </a:xfrm>
          <a:prstGeom prst="rect">
            <a:avLst/>
          </a:prstGeom>
        </p:spPr>
      </p:pic>
      <p:pic>
        <p:nvPicPr>
          <p:cNvPr id="5" name="Imagen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36527"/>
            <a:ext cx="6825803" cy="1221472"/>
          </a:xfrm>
          <a:prstGeom prst="rect">
            <a:avLst/>
          </a:prstGeom>
        </p:spPr>
      </p:pic>
      <p:pic>
        <p:nvPicPr>
          <p:cNvPr id="7" name="Imagen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15910"/>
            <a:ext cx="1675930" cy="1465709"/>
          </a:xfrm>
          <a:prstGeom prst="rect">
            <a:avLst/>
          </a:prstGeom>
        </p:spPr>
      </p:pic>
    </p:spTree>
    <p:extLst>
      <p:ext uri="{BB962C8B-B14F-4D97-AF65-F5344CB8AC3E}">
        <p14:creationId xmlns:p14="http://schemas.microsoft.com/office/powerpoint/2010/main" val="18602678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266682" y="420131"/>
            <a:ext cx="8401318" cy="1268626"/>
          </a:xfrm>
        </p:spPr>
        <p:txBody>
          <a:bodyPr>
            <a:noAutofit/>
          </a:bodyPr>
          <a:lstStyle/>
          <a:p>
            <a:r>
              <a:rPr lang="es-CO" sz="4000" b="1" dirty="0" smtClean="0">
                <a:solidFill>
                  <a:srgbClr val="FF0000"/>
                </a:solidFill>
                <a:latin typeface="Tahoma" panose="020B0604030504040204" pitchFamily="34" charset="0"/>
                <a:ea typeface="Tahoma" panose="020B0604030504040204" pitchFamily="34" charset="0"/>
                <a:cs typeface="Tahoma" panose="020B0604030504040204" pitchFamily="34" charset="0"/>
              </a:rPr>
              <a:t>CASOS DOCUMENTADOS</a:t>
            </a:r>
            <a:r>
              <a:rPr lang="es-CO" sz="4800" dirty="0" smtClean="0"/>
              <a:t/>
            </a:r>
            <a:br>
              <a:rPr lang="es-CO" sz="4800" dirty="0" smtClean="0"/>
            </a:br>
            <a:endParaRPr lang="es-CO" sz="4800" dirty="0"/>
          </a:p>
        </p:txBody>
      </p:sp>
      <p:sp>
        <p:nvSpPr>
          <p:cNvPr id="3" name="Subtítulo 2"/>
          <p:cNvSpPr>
            <a:spLocks noGrp="1"/>
          </p:cNvSpPr>
          <p:nvPr>
            <p:ph type="subTitle" idx="1"/>
          </p:nvPr>
        </p:nvSpPr>
        <p:spPr>
          <a:xfrm>
            <a:off x="2388972" y="1581619"/>
            <a:ext cx="8279027" cy="3015095"/>
          </a:xfrm>
        </p:spPr>
        <p:txBody>
          <a:bodyPr>
            <a:normAutofit/>
          </a:bodyPr>
          <a:lstStyle/>
          <a:p>
            <a:pPr marL="457200" lvl="0" indent="-457200" algn="just">
              <a:buFont typeface="Arial" panose="020B0604020202020204" pitchFamily="34" charset="0"/>
              <a:buChar char="•"/>
            </a:pPr>
            <a:r>
              <a:rPr lang="es-CO" sz="2700" dirty="0">
                <a:latin typeface="Tahoma" panose="020B0604030504040204" pitchFamily="34" charset="0"/>
                <a:ea typeface="Tahoma" panose="020B0604030504040204" pitchFamily="34" charset="0"/>
                <a:cs typeface="Tahoma" panose="020B0604030504040204" pitchFamily="34" charset="0"/>
              </a:rPr>
              <a:t>Se documentaron </a:t>
            </a:r>
            <a:r>
              <a:rPr lang="es-CO" sz="2700" dirty="0" smtClean="0">
                <a:latin typeface="Tahoma" panose="020B0604030504040204" pitchFamily="34" charset="0"/>
                <a:ea typeface="Tahoma" panose="020B0604030504040204" pitchFamily="34" charset="0"/>
                <a:cs typeface="Tahoma" panose="020B0604030504040204" pitchFamily="34" charset="0"/>
              </a:rPr>
              <a:t>13 </a:t>
            </a:r>
            <a:r>
              <a:rPr lang="es-CO" sz="2700" dirty="0">
                <a:latin typeface="Tahoma" panose="020B0604030504040204" pitchFamily="34" charset="0"/>
                <a:ea typeface="Tahoma" panose="020B0604030504040204" pitchFamily="34" charset="0"/>
                <a:cs typeface="Tahoma" panose="020B0604030504040204" pitchFamily="34" charset="0"/>
              </a:rPr>
              <a:t>casos por hecho victimizante de homicidio y desaparición forzada (según estado civil de la víctima).</a:t>
            </a:r>
          </a:p>
          <a:p>
            <a:pPr algn="just"/>
            <a:endParaRPr lang="es-CO" sz="2700" dirty="0">
              <a:latin typeface="Tahoma" panose="020B0604030504040204" pitchFamily="34" charset="0"/>
              <a:ea typeface="Tahoma" panose="020B0604030504040204" pitchFamily="34" charset="0"/>
              <a:cs typeface="Tahoma" panose="020B0604030504040204" pitchFamily="34" charset="0"/>
            </a:endParaRPr>
          </a:p>
          <a:p>
            <a:pPr algn="just"/>
            <a:endParaRPr lang="es-CO" sz="3200" dirty="0" smtClean="0"/>
          </a:p>
          <a:p>
            <a:pPr algn="just"/>
            <a:endParaRPr lang="es-CO"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21035" y="5636528"/>
            <a:ext cx="5470965" cy="1221472"/>
          </a:xfrm>
          <a:prstGeom prst="rect">
            <a:avLst/>
          </a:prstGeom>
        </p:spPr>
      </p:pic>
      <p:pic>
        <p:nvPicPr>
          <p:cNvPr id="5" name="Imagen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36527"/>
            <a:ext cx="6825803" cy="1221472"/>
          </a:xfrm>
          <a:prstGeom prst="rect">
            <a:avLst/>
          </a:prstGeom>
        </p:spPr>
      </p:pic>
      <p:pic>
        <p:nvPicPr>
          <p:cNvPr id="7" name="Imagen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15910"/>
            <a:ext cx="1675930" cy="1465709"/>
          </a:xfrm>
          <a:prstGeom prst="rect">
            <a:avLst/>
          </a:prstGeom>
        </p:spPr>
      </p:pic>
    </p:spTree>
    <p:extLst>
      <p:ext uri="{BB962C8B-B14F-4D97-AF65-F5344CB8AC3E}">
        <p14:creationId xmlns:p14="http://schemas.microsoft.com/office/powerpoint/2010/main" val="22117244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266682" y="420131"/>
            <a:ext cx="8401318" cy="821890"/>
          </a:xfrm>
        </p:spPr>
        <p:txBody>
          <a:bodyPr>
            <a:noAutofit/>
          </a:bodyPr>
          <a:lstStyle/>
          <a:p>
            <a:r>
              <a:rPr lang="es-CO" sz="4000" b="1" dirty="0" smtClean="0">
                <a:solidFill>
                  <a:srgbClr val="FF0000"/>
                </a:solidFill>
                <a:latin typeface="Tahoma" panose="020B0604030504040204" pitchFamily="34" charset="0"/>
                <a:ea typeface="Tahoma" panose="020B0604030504040204" pitchFamily="34" charset="0"/>
                <a:cs typeface="Tahoma" panose="020B0604030504040204" pitchFamily="34" charset="0"/>
              </a:rPr>
              <a:t>EVENTOS REALIZADOS</a:t>
            </a:r>
            <a:endParaRPr lang="es-CO" sz="4000" b="1"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sp>
        <p:nvSpPr>
          <p:cNvPr id="3" name="Subtítulo 2"/>
          <p:cNvSpPr>
            <a:spLocks noGrp="1"/>
          </p:cNvSpPr>
          <p:nvPr>
            <p:ph type="subTitle" idx="1"/>
          </p:nvPr>
        </p:nvSpPr>
        <p:spPr>
          <a:xfrm>
            <a:off x="2388972" y="1375719"/>
            <a:ext cx="8773298" cy="3921211"/>
          </a:xfrm>
        </p:spPr>
        <p:txBody>
          <a:bodyPr>
            <a:normAutofit fontScale="85000" lnSpcReduction="20000"/>
          </a:bodyPr>
          <a:lstStyle/>
          <a:p>
            <a:pPr algn="just"/>
            <a:endParaRPr lang="es-CO" sz="3200" dirty="0"/>
          </a:p>
          <a:p>
            <a:pPr marL="457200" lvl="0" indent="-457200" algn="just">
              <a:buFont typeface="Arial" panose="020B0604020202020204" pitchFamily="34" charset="0"/>
              <a:buChar char="•"/>
            </a:pPr>
            <a:r>
              <a:rPr lang="es-CO" sz="3500" dirty="0">
                <a:latin typeface="Tahoma" panose="020B0604030504040204" pitchFamily="34" charset="0"/>
                <a:ea typeface="Tahoma" panose="020B0604030504040204" pitchFamily="34" charset="0"/>
                <a:cs typeface="Tahoma" panose="020B0604030504040204" pitchFamily="34" charset="0"/>
              </a:rPr>
              <a:t>D</a:t>
            </a:r>
            <a:r>
              <a:rPr lang="es-CO" sz="3500" dirty="0" smtClean="0">
                <a:latin typeface="Tahoma" panose="020B0604030504040204" pitchFamily="34" charset="0"/>
                <a:ea typeface="Tahoma" panose="020B0604030504040204" pitchFamily="34" charset="0"/>
                <a:cs typeface="Tahoma" panose="020B0604030504040204" pitchFamily="34" charset="0"/>
              </a:rPr>
              <a:t>ía </a:t>
            </a:r>
            <a:r>
              <a:rPr lang="es-CO" sz="3500" dirty="0">
                <a:latin typeface="Tahoma" panose="020B0604030504040204" pitchFamily="34" charset="0"/>
                <a:ea typeface="Tahoma" panose="020B0604030504040204" pitchFamily="34" charset="0"/>
                <a:cs typeface="Tahoma" panose="020B0604030504040204" pitchFamily="34" charset="0"/>
              </a:rPr>
              <a:t>nacional de la memoria y solidaridad con las </a:t>
            </a:r>
            <a:r>
              <a:rPr lang="es-CO" sz="3500" dirty="0" smtClean="0">
                <a:latin typeface="Tahoma" panose="020B0604030504040204" pitchFamily="34" charset="0"/>
                <a:ea typeface="Tahoma" panose="020B0604030504040204" pitchFamily="34" charset="0"/>
                <a:cs typeface="Tahoma" panose="020B0604030504040204" pitchFamily="34" charset="0"/>
              </a:rPr>
              <a:t>víctimas.</a:t>
            </a:r>
          </a:p>
          <a:p>
            <a:pPr marL="457200" lvl="0" indent="-457200" algn="just">
              <a:buFont typeface="Arial" panose="020B0604020202020204" pitchFamily="34" charset="0"/>
              <a:buChar char="•"/>
            </a:pPr>
            <a:r>
              <a:rPr lang="es-CO" sz="3500" dirty="0" smtClean="0">
                <a:latin typeface="Tahoma" panose="020B0604030504040204" pitchFamily="34" charset="0"/>
                <a:ea typeface="Tahoma" panose="020B0604030504040204" pitchFamily="34" charset="0"/>
                <a:cs typeface="Tahoma" panose="020B0604030504040204" pitchFamily="34" charset="0"/>
              </a:rPr>
              <a:t>Jornada de trasversalización del enfoque psicosocial.</a:t>
            </a:r>
          </a:p>
          <a:p>
            <a:pPr marL="457200" lvl="0" indent="-457200" algn="just">
              <a:buFont typeface="Arial" panose="020B0604020202020204" pitchFamily="34" charset="0"/>
              <a:buChar char="•"/>
            </a:pPr>
            <a:r>
              <a:rPr lang="es-CO" sz="3500" dirty="0" smtClean="0">
                <a:latin typeface="Tahoma" panose="020B0604030504040204" pitchFamily="34" charset="0"/>
                <a:ea typeface="Tahoma" panose="020B0604030504040204" pitchFamily="34" charset="0"/>
                <a:cs typeface="Tahoma" panose="020B0604030504040204" pitchFamily="34" charset="0"/>
              </a:rPr>
              <a:t>Celebración mayo por la vida</a:t>
            </a:r>
          </a:p>
          <a:p>
            <a:pPr marL="457200" lvl="0" indent="-457200" algn="just">
              <a:buFont typeface="Arial" panose="020B0604020202020204" pitchFamily="34" charset="0"/>
              <a:buChar char="•"/>
            </a:pPr>
            <a:r>
              <a:rPr lang="es-CO" sz="3500" dirty="0" smtClean="0">
                <a:latin typeface="Tahoma" panose="020B0604030504040204" pitchFamily="34" charset="0"/>
                <a:ea typeface="Tahoma" panose="020B0604030504040204" pitchFamily="34" charset="0"/>
                <a:cs typeface="Tahoma" panose="020B0604030504040204" pitchFamily="34" charset="0"/>
              </a:rPr>
              <a:t>Jornada de trabajo social con las victimas del municipio de Alejandría.</a:t>
            </a:r>
          </a:p>
          <a:p>
            <a:pPr marL="457200" lvl="0" indent="-457200" algn="just">
              <a:buFont typeface="Arial" panose="020B0604020202020204" pitchFamily="34" charset="0"/>
              <a:buChar char="•"/>
            </a:pPr>
            <a:r>
              <a:rPr lang="es-CO" sz="3500" dirty="0">
                <a:latin typeface="Tahoma" panose="020B0604030504040204" pitchFamily="34" charset="0"/>
                <a:ea typeface="Tahoma" panose="020B0604030504040204" pitchFamily="34" charset="0"/>
                <a:cs typeface="Tahoma" panose="020B0604030504040204" pitchFamily="34" charset="0"/>
              </a:rPr>
              <a:t> P</a:t>
            </a:r>
            <a:r>
              <a:rPr lang="es-CO" sz="3500" dirty="0" smtClean="0">
                <a:latin typeface="Tahoma" panose="020B0604030504040204" pitchFamily="34" charset="0"/>
                <a:ea typeface="Tahoma" panose="020B0604030504040204" pitchFamily="34" charset="0"/>
                <a:cs typeface="Tahoma" panose="020B0604030504040204" pitchFamily="34" charset="0"/>
              </a:rPr>
              <a:t>rimer encuentro con los familiares de las victimas por desaparición forzada.</a:t>
            </a:r>
          </a:p>
          <a:p>
            <a:pPr lvl="0" algn="l"/>
            <a:endParaRPr lang="es-CO" sz="3800" dirty="0"/>
          </a:p>
          <a:p>
            <a:pPr marL="457200" lvl="0" indent="-457200" algn="just">
              <a:buFont typeface="Arial" panose="020B0604020202020204" pitchFamily="34" charset="0"/>
              <a:buChar char="•"/>
            </a:pPr>
            <a:endParaRPr lang="es-CO" sz="3200" dirty="0"/>
          </a:p>
          <a:p>
            <a:pPr algn="just"/>
            <a:endParaRPr lang="es-CO" sz="3200" dirty="0" smtClean="0"/>
          </a:p>
          <a:p>
            <a:pPr algn="just"/>
            <a:endParaRPr lang="es-CO"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21035" y="5636528"/>
            <a:ext cx="5470965" cy="1221472"/>
          </a:xfrm>
          <a:prstGeom prst="rect">
            <a:avLst/>
          </a:prstGeom>
        </p:spPr>
      </p:pic>
      <p:pic>
        <p:nvPicPr>
          <p:cNvPr id="5" name="Imagen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36527"/>
            <a:ext cx="6825803" cy="1221472"/>
          </a:xfrm>
          <a:prstGeom prst="rect">
            <a:avLst/>
          </a:prstGeom>
        </p:spPr>
      </p:pic>
      <p:pic>
        <p:nvPicPr>
          <p:cNvPr id="7" name="Imagen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15910"/>
            <a:ext cx="1675930" cy="1465709"/>
          </a:xfrm>
          <a:prstGeom prst="rect">
            <a:avLst/>
          </a:prstGeom>
        </p:spPr>
      </p:pic>
    </p:spTree>
    <p:extLst>
      <p:ext uri="{BB962C8B-B14F-4D97-AF65-F5344CB8AC3E}">
        <p14:creationId xmlns:p14="http://schemas.microsoft.com/office/powerpoint/2010/main" val="26447257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266682" y="263611"/>
            <a:ext cx="8401318" cy="1425146"/>
          </a:xfrm>
        </p:spPr>
        <p:txBody>
          <a:bodyPr>
            <a:noAutofit/>
          </a:bodyPr>
          <a:lstStyle/>
          <a:p>
            <a:r>
              <a:rPr lang="es-CO" sz="4800" b="1" dirty="0">
                <a:solidFill>
                  <a:srgbClr val="FF0000"/>
                </a:solidFill>
                <a:latin typeface="Tahoma" panose="020B0604030504040204" pitchFamily="34" charset="0"/>
                <a:ea typeface="Tahoma" panose="020B0604030504040204" pitchFamily="34" charset="0"/>
                <a:cs typeface="Tahoma" panose="020B0604030504040204" pitchFamily="34" charset="0"/>
              </a:rPr>
              <a:t>TAREAS PENDIENTES</a:t>
            </a:r>
            <a:r>
              <a:rPr lang="es-CO" sz="4800" dirty="0"/>
              <a:t/>
            </a:r>
            <a:br>
              <a:rPr lang="es-CO" sz="4800" dirty="0"/>
            </a:br>
            <a:endParaRPr lang="es-CO" sz="4800" dirty="0">
              <a:solidFill>
                <a:srgbClr val="FF0000"/>
              </a:solidFill>
            </a:endParaRPr>
          </a:p>
        </p:txBody>
      </p:sp>
      <p:sp>
        <p:nvSpPr>
          <p:cNvPr id="3" name="Subtítulo 2"/>
          <p:cNvSpPr>
            <a:spLocks noGrp="1"/>
          </p:cNvSpPr>
          <p:nvPr>
            <p:ph type="subTitle" idx="1"/>
          </p:nvPr>
        </p:nvSpPr>
        <p:spPr>
          <a:xfrm>
            <a:off x="2388972" y="1581619"/>
            <a:ext cx="8279027" cy="3015095"/>
          </a:xfrm>
        </p:spPr>
        <p:txBody>
          <a:bodyPr>
            <a:normAutofit/>
          </a:bodyPr>
          <a:lstStyle/>
          <a:p>
            <a:pPr marL="342900" lvl="0" indent="-342900" algn="just">
              <a:buFont typeface="Arial" panose="020B0604020202020204" pitchFamily="34" charset="0"/>
              <a:buChar char="•"/>
            </a:pPr>
            <a:r>
              <a:rPr lang="es-CO" sz="2700" dirty="0">
                <a:latin typeface="Tahoma" panose="020B0604030504040204" pitchFamily="34" charset="0"/>
                <a:ea typeface="Tahoma" panose="020B0604030504040204" pitchFamily="34" charset="0"/>
                <a:cs typeface="Tahoma" panose="020B0604030504040204" pitchFamily="34" charset="0"/>
              </a:rPr>
              <a:t>Jornadas de caracterización SITAV (sistema de información territorial para la atención a las victimas</a:t>
            </a:r>
            <a:r>
              <a:rPr lang="es-CO" sz="2700" dirty="0" smtClean="0">
                <a:latin typeface="Tahoma" panose="020B0604030504040204" pitchFamily="34" charset="0"/>
                <a:ea typeface="Tahoma" panose="020B0604030504040204" pitchFamily="34" charset="0"/>
                <a:cs typeface="Tahoma" panose="020B0604030504040204" pitchFamily="34" charset="0"/>
              </a:rPr>
              <a:t>).</a:t>
            </a:r>
          </a:p>
          <a:p>
            <a:pPr marL="342900" indent="-342900" algn="just">
              <a:buFont typeface="Arial" panose="020B0604020202020204" pitchFamily="34" charset="0"/>
              <a:buChar char="•"/>
            </a:pPr>
            <a:r>
              <a:rPr lang="es-CO" sz="2700" dirty="0">
                <a:latin typeface="Tahoma" panose="020B0604030504040204" pitchFamily="34" charset="0"/>
                <a:ea typeface="Tahoma" panose="020B0604030504040204" pitchFamily="34" charset="0"/>
                <a:cs typeface="Tahoma" panose="020B0604030504040204" pitchFamily="34" charset="0"/>
              </a:rPr>
              <a:t>Conmemoración día del </a:t>
            </a:r>
            <a:r>
              <a:rPr lang="es-CO" sz="2700" dirty="0" smtClean="0">
                <a:latin typeface="Tahoma" panose="020B0604030504040204" pitchFamily="34" charset="0"/>
                <a:ea typeface="Tahoma" panose="020B0604030504040204" pitchFamily="34" charset="0"/>
                <a:cs typeface="Tahoma" panose="020B0604030504040204" pitchFamily="34" charset="0"/>
              </a:rPr>
              <a:t>desaparecido.</a:t>
            </a:r>
          </a:p>
          <a:p>
            <a:pPr marL="342900" indent="-342900" algn="just">
              <a:buFont typeface="Arial" panose="020B0604020202020204" pitchFamily="34" charset="0"/>
              <a:buChar char="•"/>
            </a:pPr>
            <a:r>
              <a:rPr lang="es-CO" sz="2700" dirty="0" smtClean="0">
                <a:latin typeface="Tahoma" panose="020B0604030504040204" pitchFamily="34" charset="0"/>
                <a:ea typeface="Tahoma" panose="020B0604030504040204" pitchFamily="34" charset="0"/>
                <a:cs typeface="Tahoma" panose="020B0604030504040204" pitchFamily="34" charset="0"/>
              </a:rPr>
              <a:t>Semana </a:t>
            </a:r>
            <a:r>
              <a:rPr lang="es-CO" sz="2700" dirty="0">
                <a:latin typeface="Tahoma" panose="020B0604030504040204" pitchFamily="34" charset="0"/>
                <a:ea typeface="Tahoma" panose="020B0604030504040204" pitchFamily="34" charset="0"/>
                <a:cs typeface="Tahoma" panose="020B0604030504040204" pitchFamily="34" charset="0"/>
              </a:rPr>
              <a:t>por la paz.</a:t>
            </a:r>
          </a:p>
          <a:p>
            <a:pPr algn="just"/>
            <a:r>
              <a:rPr lang="es-CO" dirty="0"/>
              <a:t> </a:t>
            </a:r>
          </a:p>
          <a:p>
            <a:pPr marL="342900" lvl="0" indent="-342900" algn="l">
              <a:buFont typeface="Arial" panose="020B0604020202020204" pitchFamily="34" charset="0"/>
              <a:buChar char="•"/>
            </a:pPr>
            <a:endParaRPr lang="es-CO" dirty="0" smtClean="0"/>
          </a:p>
          <a:p>
            <a:pPr algn="just"/>
            <a:endParaRPr lang="es-CO"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21035" y="5636528"/>
            <a:ext cx="5470965" cy="1221472"/>
          </a:xfrm>
          <a:prstGeom prst="rect">
            <a:avLst/>
          </a:prstGeom>
        </p:spPr>
      </p:pic>
      <p:pic>
        <p:nvPicPr>
          <p:cNvPr id="5" name="Imagen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36527"/>
            <a:ext cx="6825803" cy="1221472"/>
          </a:xfrm>
          <a:prstGeom prst="rect">
            <a:avLst/>
          </a:prstGeom>
        </p:spPr>
      </p:pic>
      <p:pic>
        <p:nvPicPr>
          <p:cNvPr id="7" name="Imagen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15910"/>
            <a:ext cx="1675930" cy="1465709"/>
          </a:xfrm>
          <a:prstGeom prst="rect">
            <a:avLst/>
          </a:prstGeom>
        </p:spPr>
      </p:pic>
    </p:spTree>
    <p:extLst>
      <p:ext uri="{BB962C8B-B14F-4D97-AF65-F5344CB8AC3E}">
        <p14:creationId xmlns:p14="http://schemas.microsoft.com/office/powerpoint/2010/main" val="18218984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266682" y="420131"/>
            <a:ext cx="8401318" cy="1276864"/>
          </a:xfrm>
        </p:spPr>
        <p:txBody>
          <a:bodyPr>
            <a:noAutofit/>
          </a:bodyPr>
          <a:lstStyle/>
          <a:p>
            <a:r>
              <a:rPr lang="es-CO" sz="4800" b="1" dirty="0" smtClean="0">
                <a:solidFill>
                  <a:srgbClr val="FF0000"/>
                </a:solidFill>
                <a:latin typeface="Tahoma" panose="020B0604030504040204" pitchFamily="34" charset="0"/>
                <a:ea typeface="Tahoma" panose="020B0604030504040204" pitchFamily="34" charset="0"/>
                <a:cs typeface="Tahoma" panose="020B0604030504040204" pitchFamily="34" charset="0"/>
              </a:rPr>
              <a:t>IMPORTANTE</a:t>
            </a:r>
            <a:r>
              <a:rPr lang="es-CO" sz="4800" dirty="0" smtClean="0">
                <a:solidFill>
                  <a:srgbClr val="FF0000"/>
                </a:solidFill>
              </a:rPr>
              <a:t/>
            </a:r>
            <a:br>
              <a:rPr lang="es-CO" sz="4800" dirty="0" smtClean="0">
                <a:solidFill>
                  <a:srgbClr val="FF0000"/>
                </a:solidFill>
              </a:rPr>
            </a:br>
            <a:endParaRPr lang="es-CO" sz="4800" dirty="0">
              <a:solidFill>
                <a:srgbClr val="FF0000"/>
              </a:solidFill>
            </a:endParaRPr>
          </a:p>
        </p:txBody>
      </p:sp>
      <p:sp>
        <p:nvSpPr>
          <p:cNvPr id="3" name="Subtítulo 2"/>
          <p:cNvSpPr>
            <a:spLocks noGrp="1"/>
          </p:cNvSpPr>
          <p:nvPr>
            <p:ph type="subTitle" idx="1"/>
          </p:nvPr>
        </p:nvSpPr>
        <p:spPr>
          <a:xfrm>
            <a:off x="2388972" y="1029730"/>
            <a:ext cx="8279027" cy="3863545"/>
          </a:xfrm>
        </p:spPr>
        <p:txBody>
          <a:bodyPr>
            <a:normAutofit fontScale="25000" lnSpcReduction="20000"/>
          </a:bodyPr>
          <a:lstStyle/>
          <a:p>
            <a:r>
              <a:rPr lang="es-CO" sz="4000" dirty="0"/>
              <a:t> </a:t>
            </a:r>
          </a:p>
          <a:p>
            <a:pPr marL="571500" lvl="0" indent="-571500" algn="just">
              <a:buFont typeface="Arial" panose="020B0604020202020204" pitchFamily="34" charset="0"/>
              <a:buChar char="•"/>
            </a:pPr>
            <a:r>
              <a:rPr lang="es-CO" sz="8000" dirty="0">
                <a:latin typeface="Tahoma" panose="020B0604030504040204" pitchFamily="34" charset="0"/>
                <a:ea typeface="Tahoma" panose="020B0604030504040204" pitchFamily="34" charset="0"/>
                <a:cs typeface="Tahoma" panose="020B0604030504040204" pitchFamily="34" charset="0"/>
              </a:rPr>
              <a:t>Es muy importante que las víctimas del Municipio de ALEJANDRÍA TENGAN CLARO, que la oficina de víctimas que depende de la Secretaría General y de Gobierno está de puertas abiertas para atender todas las inquietudes al respecto, en especial que los trámites de las personas son totalmente gratuitos y que también nos debemos preparar para entender que cada día se busca mejorar más la atención en cuanto a las reclamaciones, de igual manera comprender que en este nuevo gobierno y por instrucciones directas de la territorial Antioquia los procesos de atención y trámites están cambiando gradualmente  porque como  es de conocimiento público nos preparamos para la ruta de agendamiento de las víctimas,  donde desde la unidad nacional se realiza un estudio  de cada caso, y son ellos la UNIDAD DE VICTIMAS EN BOGOTÁ,  quien </a:t>
            </a:r>
            <a:r>
              <a:rPr lang="es-CO" sz="8000" dirty="0" smtClean="0">
                <a:latin typeface="Tahoma" panose="020B0604030504040204" pitchFamily="34" charset="0"/>
                <a:ea typeface="Tahoma" panose="020B0604030504040204" pitchFamily="34" charset="0"/>
                <a:cs typeface="Tahoma" panose="020B0604030504040204" pitchFamily="34" charset="0"/>
              </a:rPr>
              <a:t>toma </a:t>
            </a:r>
            <a:r>
              <a:rPr lang="es-CO" sz="8000" dirty="0">
                <a:latin typeface="Tahoma" panose="020B0604030504040204" pitchFamily="34" charset="0"/>
                <a:ea typeface="Tahoma" panose="020B0604030504040204" pitchFamily="34" charset="0"/>
                <a:cs typeface="Tahoma" panose="020B0604030504040204" pitchFamily="34" charset="0"/>
              </a:rPr>
              <a:t>las decisiones de cada persona en particular. </a:t>
            </a:r>
          </a:p>
          <a:p>
            <a:pPr algn="just"/>
            <a:r>
              <a:rPr lang="es-CO" sz="8000" dirty="0">
                <a:latin typeface="Tahoma" panose="020B0604030504040204" pitchFamily="34" charset="0"/>
                <a:ea typeface="Tahoma" panose="020B0604030504040204" pitchFamily="34" charset="0"/>
                <a:cs typeface="Tahoma" panose="020B0604030504040204" pitchFamily="34" charset="0"/>
              </a:rPr>
              <a:t> </a:t>
            </a:r>
          </a:p>
          <a:p>
            <a:r>
              <a:rPr lang="es-CO" sz="4000" dirty="0"/>
              <a:t> </a:t>
            </a:r>
          </a:p>
          <a:p>
            <a:pPr algn="l"/>
            <a:endParaRPr lang="es-CO" sz="3800" dirty="0"/>
          </a:p>
          <a:p>
            <a:pPr marL="457200" lvl="0" indent="-457200" algn="just">
              <a:buFont typeface="Arial" panose="020B0604020202020204" pitchFamily="34" charset="0"/>
              <a:buChar char="•"/>
            </a:pPr>
            <a:endParaRPr lang="es-CO" sz="3200" dirty="0"/>
          </a:p>
          <a:p>
            <a:pPr algn="just"/>
            <a:endParaRPr lang="es-CO" sz="3200" dirty="0" smtClean="0"/>
          </a:p>
          <a:p>
            <a:pPr algn="just"/>
            <a:endParaRPr lang="es-CO"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21035" y="5636528"/>
            <a:ext cx="5470965" cy="1221472"/>
          </a:xfrm>
          <a:prstGeom prst="rect">
            <a:avLst/>
          </a:prstGeom>
        </p:spPr>
      </p:pic>
      <p:pic>
        <p:nvPicPr>
          <p:cNvPr id="5" name="Imagen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36527"/>
            <a:ext cx="6825803" cy="1221472"/>
          </a:xfrm>
          <a:prstGeom prst="rect">
            <a:avLst/>
          </a:prstGeom>
        </p:spPr>
      </p:pic>
      <p:pic>
        <p:nvPicPr>
          <p:cNvPr id="7" name="Imagen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15910"/>
            <a:ext cx="1675930" cy="1465709"/>
          </a:xfrm>
          <a:prstGeom prst="rect">
            <a:avLst/>
          </a:prstGeom>
        </p:spPr>
      </p:pic>
    </p:spTree>
    <p:extLst>
      <p:ext uri="{BB962C8B-B14F-4D97-AF65-F5344CB8AC3E}">
        <p14:creationId xmlns:p14="http://schemas.microsoft.com/office/powerpoint/2010/main" val="759135962"/>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973</TotalTime>
  <Words>248</Words>
  <Application>Microsoft Office PowerPoint</Application>
  <PresentationFormat>Panorámica</PresentationFormat>
  <Paragraphs>50</Paragraphs>
  <Slides>10</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10</vt:i4>
      </vt:variant>
    </vt:vector>
  </HeadingPairs>
  <TitlesOfParts>
    <vt:vector size="16" baseType="lpstr">
      <vt:lpstr>Arial</vt:lpstr>
      <vt:lpstr>Arial Black</vt:lpstr>
      <vt:lpstr>Calibri</vt:lpstr>
      <vt:lpstr>Calibri Light</vt:lpstr>
      <vt:lpstr>Tahoma</vt:lpstr>
      <vt:lpstr>Tema de Office</vt:lpstr>
      <vt:lpstr>Presentación de PowerPoint</vt:lpstr>
      <vt:lpstr>Presentación de PowerPoint</vt:lpstr>
      <vt:lpstr>   INFORME DE OTRAS ACTIVIDADES  </vt:lpstr>
      <vt:lpstr>SOLICITUDES DE NOVEDADES Y REGISTRO  </vt:lpstr>
      <vt:lpstr>SOLICITUD DE INDEMNIZACIÓN POR OTROS HECHOS VICTIMIZANTES </vt:lpstr>
      <vt:lpstr>CASOS DOCUMENTADOS </vt:lpstr>
      <vt:lpstr>EVENTOS REALIZADOS</vt:lpstr>
      <vt:lpstr>TAREAS PENDIENTES </vt:lpstr>
      <vt:lpstr>IMPORTANTE </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Windows</dc:creator>
  <cp:lastModifiedBy>ALEJANDRIA - Oficina de Victimas01</cp:lastModifiedBy>
  <cp:revision>51</cp:revision>
  <dcterms:created xsi:type="dcterms:W3CDTF">2016-02-13T14:12:02Z</dcterms:created>
  <dcterms:modified xsi:type="dcterms:W3CDTF">2016-08-26T13:45:50Z</dcterms:modified>
</cp:coreProperties>
</file>